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5"/>
  </p:sldMasterIdLst>
  <p:notesMasterIdLst>
    <p:notesMasterId r:id="rId19"/>
  </p:notesMasterIdLst>
  <p:sldIdLst>
    <p:sldId id="256" r:id="rId6"/>
    <p:sldId id="265" r:id="rId7"/>
    <p:sldId id="262" r:id="rId8"/>
    <p:sldId id="263" r:id="rId9"/>
    <p:sldId id="264" r:id="rId10"/>
    <p:sldId id="258" r:id="rId11"/>
    <p:sldId id="259" r:id="rId12"/>
    <p:sldId id="260" r:id="rId13"/>
    <p:sldId id="266" r:id="rId14"/>
    <p:sldId id="271" r:id="rId15"/>
    <p:sldId id="267" r:id="rId16"/>
    <p:sldId id="268" r:id="rId17"/>
    <p:sldId id="269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3" autoAdjust="0"/>
    <p:restoredTop sz="85972" autoAdjust="0"/>
  </p:normalViewPr>
  <p:slideViewPr>
    <p:cSldViewPr snapToGrid="0" snapToObjects="1" showGuides="1">
      <p:cViewPr varScale="1">
        <p:scale>
          <a:sx n="72" d="100"/>
          <a:sy n="72" d="100"/>
        </p:scale>
        <p:origin x="874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font" Target="fonts/font4.fntdata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404584-8EA7-894E-AA06-5C9E50F10CCA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9670B-64AE-754F-83B8-5048DB91507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07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9670B-64AE-754F-83B8-5048DB9150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6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9670B-64AE-754F-83B8-5048DB9150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985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Løbende betaling = 3,5</a:t>
            </a:r>
            <a:r>
              <a:rPr lang="da-DK" baseline="0" dirty="0" smtClean="0"/>
              <a:t> – heraf 1 i afdrag.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9670B-64AE-754F-83B8-5048DB9150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429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Ekstra plancher</a:t>
            </a:r>
            <a:r>
              <a:rPr lang="da-DK" baseline="0" dirty="0" smtClean="0"/>
              <a:t> som kan tages i brug til at sætte realkredit i et internationalt perspektiv, hvis det har interesse.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9670B-64AE-754F-83B8-5048DB9150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24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9670B-64AE-754F-83B8-5048DB91507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580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Lill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885092" y="307975"/>
            <a:ext cx="2509349" cy="480646"/>
          </a:xfrm>
        </p:spPr>
        <p:txBody>
          <a:bodyPr>
            <a:noAutofit/>
          </a:bodyPr>
          <a:lstStyle>
            <a:lvl1pPr marL="0" indent="0">
              <a:lnSpc>
                <a:spcPts val="1440"/>
              </a:lnSpc>
              <a:spcBef>
                <a:spcPts val="0"/>
              </a:spcBef>
              <a:buFontTx/>
              <a:buNone/>
              <a:defRPr sz="1200" b="1" i="0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a-DK" dirty="0"/>
              <a:t>Klik for at tilføje dato og navn</a:t>
            </a:r>
          </a:p>
        </p:txBody>
      </p:sp>
      <p:pic>
        <p:nvPicPr>
          <p:cNvPr id="6" name="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1166" y="335330"/>
            <a:ext cx="913698" cy="539999"/>
          </a:xfrm>
          <a:prstGeom prst="rect">
            <a:avLst/>
          </a:prstGeom>
        </p:spPr>
      </p:pic>
      <p:sp>
        <p:nvSpPr>
          <p:cNvPr id="2" name="text" descr="{&quot;templafy&quot;:{&quot;id&quot;:&quot;08796756-b6b4-4dbe-ae34-f586d238896b&quot;}}" title="Form.PresentationTitle">
            <a:extLst>
              <a:ext uri="{FF2B5EF4-FFF2-40B4-BE49-F238E27FC236}">
                <a16:creationId xmlns:a16="http://schemas.microsoft.com/office/drawing/2014/main" id="{7E7C1A7B-D110-4979-9FDB-8B9AC71D1CF4}"/>
              </a:ext>
            </a:extLst>
          </p:cNvPr>
          <p:cNvSpPr/>
          <p:nvPr userDrawn="1"/>
        </p:nvSpPr>
        <p:spPr>
          <a:xfrm>
            <a:off x="874714" y="1502261"/>
            <a:ext cx="9674958" cy="4482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da-DK" sz="7500" b="1" noProof="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32DDF8-D677-48BC-94D0-4817A01F8FB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468850" y="765175"/>
            <a:ext cx="6091200" cy="52197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tilføje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874713" y="765175"/>
            <a:ext cx="2865600" cy="5219700"/>
          </a:xfrm>
        </p:spPr>
        <p:txBody>
          <a:bodyPr tIns="72000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2C516-FF0E-DB42-8D30-4FA2188CC45A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35550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4DA29-5AA1-402F-B616-6275613B614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74713" y="765174"/>
            <a:ext cx="6091237" cy="521969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tilføje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7694449" y="765174"/>
            <a:ext cx="2865600" cy="5219701"/>
          </a:xfrm>
        </p:spPr>
        <p:txBody>
          <a:bodyPr tIns="72000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2C516-FF0E-DB42-8D30-4FA2188CC45A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38252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85824" y="763707"/>
            <a:ext cx="9674225" cy="3054231"/>
          </a:xfrm>
        </p:spPr>
        <p:txBody>
          <a:bodyPr anchor="t" anchorCtr="0"/>
          <a:lstStyle>
            <a:lvl1pPr>
              <a:lnSpc>
                <a:spcPct val="83000"/>
              </a:lnSpc>
              <a:defRPr sz="5500"/>
            </a:lvl1pPr>
          </a:lstStyle>
          <a:p>
            <a:pPr lvl="0"/>
            <a:r>
              <a:rPr lang="da-DK" dirty="0"/>
              <a:t>Skriv max </a:t>
            </a:r>
            <a:br>
              <a:rPr lang="da-DK" dirty="0"/>
            </a:br>
            <a:r>
              <a:rPr lang="da-DK" dirty="0"/>
              <a:t>2-3 ord </a:t>
            </a:r>
            <a:br>
              <a:rPr lang="da-DK" dirty="0"/>
            </a:br>
            <a:r>
              <a:rPr lang="da-DK" dirty="0"/>
              <a:t>pr. linje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85825" y="3817855"/>
            <a:ext cx="7758113" cy="763707"/>
          </a:xfrm>
        </p:spPr>
        <p:txBody>
          <a:bodyPr/>
          <a:lstStyle>
            <a:lvl1pPr marL="0" indent="0">
              <a:lnSpc>
                <a:spcPts val="2200"/>
              </a:lnSpc>
              <a:buNone/>
              <a:defRPr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dirty="0"/>
              <a:t>Klik for at tilføje navn</a:t>
            </a:r>
          </a:p>
        </p:txBody>
      </p:sp>
      <p:pic>
        <p:nvPicPr>
          <p:cNvPr id="10" name="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1166" y="335330"/>
            <a:ext cx="913698" cy="5400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BA2C516-FF0E-DB42-8D30-4FA2188CC45A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 err="1"/>
              <a:t>Klik</a:t>
            </a:r>
            <a:r>
              <a:rPr lang="da-DK" dirty="0"/>
              <a:t> for at </a:t>
            </a:r>
            <a:r>
              <a:rPr lang="da-DK" dirty="0" err="1"/>
              <a:t>tilføje</a:t>
            </a:r>
            <a:r>
              <a:rPr lang="da-DK" dirty="0"/>
              <a:t> </a:t>
            </a:r>
            <a:r>
              <a:rPr lang="da-DK" dirty="0" err="1"/>
              <a:t>titel</a:t>
            </a:r>
            <a:endParaRPr lang="da-DK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2C516-FF0E-DB42-8D30-4FA2188CC45A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2C516-FF0E-DB42-8D30-4FA2188CC45A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9315" y="-351692"/>
            <a:ext cx="13488676" cy="753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857841" y="4069764"/>
            <a:ext cx="4741682" cy="25545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4000"/>
              </a:lnSpc>
            </a:pPr>
            <a:r>
              <a:rPr lang="da-DK" sz="4000" b="1" dirty="0">
                <a:solidFill>
                  <a:schemeClr val="accent4"/>
                </a:solidFill>
              </a:rPr>
              <a:t>Medlems-</a:t>
            </a:r>
            <a:br>
              <a:rPr lang="da-DK" sz="4000" b="1" dirty="0">
                <a:solidFill>
                  <a:schemeClr val="accent4"/>
                </a:solidFill>
              </a:rPr>
            </a:br>
            <a:r>
              <a:rPr lang="da-DK" sz="4000" b="1" dirty="0">
                <a:solidFill>
                  <a:schemeClr val="accent4"/>
                </a:solidFill>
              </a:rPr>
              <a:t>demokrati</a:t>
            </a:r>
            <a:br>
              <a:rPr lang="da-DK" sz="4000" b="1" dirty="0">
                <a:solidFill>
                  <a:schemeClr val="accent4"/>
                </a:solidFill>
              </a:rPr>
            </a:br>
            <a:r>
              <a:rPr lang="da-DK" sz="4000" b="1" dirty="0">
                <a:solidFill>
                  <a:schemeClr val="accent4"/>
                </a:solidFill>
              </a:rPr>
              <a:t>starter</a:t>
            </a:r>
            <a:br>
              <a:rPr lang="da-DK" sz="4000" b="1" dirty="0">
                <a:solidFill>
                  <a:schemeClr val="accent4"/>
                </a:solidFill>
              </a:rPr>
            </a:br>
            <a:r>
              <a:rPr lang="da-DK" sz="4000" b="1" dirty="0">
                <a:solidFill>
                  <a:schemeClr val="accent4"/>
                </a:solidFill>
              </a:rPr>
              <a:t>med </a:t>
            </a:r>
            <a:r>
              <a:rPr lang="da-DK" sz="4000" b="1" u="sng" dirty="0">
                <a:solidFill>
                  <a:schemeClr val="accent4"/>
                </a:solidFill>
              </a:rPr>
              <a:t>dig</a:t>
            </a:r>
          </a:p>
        </p:txBody>
      </p:sp>
      <p:pic>
        <p:nvPicPr>
          <p:cNvPr id="5" name="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1166" y="335330"/>
            <a:ext cx="913698" cy="539999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 Akvamar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857841" y="4069764"/>
            <a:ext cx="4741682" cy="25545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4000"/>
              </a:lnSpc>
            </a:pPr>
            <a:r>
              <a:rPr lang="da-DK" sz="4000" b="1" dirty="0">
                <a:solidFill>
                  <a:schemeClr val="tx1"/>
                </a:solidFill>
              </a:rPr>
              <a:t>Medlems-</a:t>
            </a:r>
            <a:br>
              <a:rPr lang="da-DK" sz="4000" b="1" dirty="0">
                <a:solidFill>
                  <a:schemeClr val="tx1"/>
                </a:solidFill>
              </a:rPr>
            </a:br>
            <a:r>
              <a:rPr lang="da-DK" sz="4000" b="1" dirty="0">
                <a:solidFill>
                  <a:schemeClr val="tx1"/>
                </a:solidFill>
              </a:rPr>
              <a:t>demokrati</a:t>
            </a:r>
            <a:br>
              <a:rPr lang="da-DK" sz="4000" b="1" dirty="0">
                <a:solidFill>
                  <a:schemeClr val="tx1"/>
                </a:solidFill>
              </a:rPr>
            </a:br>
            <a:r>
              <a:rPr lang="da-DK" sz="4000" b="1" dirty="0">
                <a:solidFill>
                  <a:schemeClr val="tx1"/>
                </a:solidFill>
              </a:rPr>
              <a:t>starter</a:t>
            </a:r>
            <a:br>
              <a:rPr lang="da-DK" sz="4000" b="1" dirty="0">
                <a:solidFill>
                  <a:schemeClr val="tx1"/>
                </a:solidFill>
              </a:rPr>
            </a:br>
            <a:r>
              <a:rPr lang="da-DK" sz="4000" b="1" dirty="0">
                <a:solidFill>
                  <a:schemeClr val="tx1"/>
                </a:solidFill>
              </a:rPr>
              <a:t>med </a:t>
            </a:r>
            <a:r>
              <a:rPr lang="da-DK" sz="4000" b="1" u="sng" dirty="0">
                <a:solidFill>
                  <a:schemeClr val="tx1"/>
                </a:solidFill>
              </a:rPr>
              <a:t>dig</a:t>
            </a:r>
          </a:p>
        </p:txBody>
      </p:sp>
      <p:pic>
        <p:nvPicPr>
          <p:cNvPr id="5" name="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1166" y="335330"/>
            <a:ext cx="913698" cy="54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Akvamari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885092" y="307975"/>
            <a:ext cx="2509349" cy="480646"/>
          </a:xfrm>
        </p:spPr>
        <p:txBody>
          <a:bodyPr>
            <a:noAutofit/>
          </a:bodyPr>
          <a:lstStyle>
            <a:lvl1pPr marL="0" indent="0">
              <a:lnSpc>
                <a:spcPts val="1440"/>
              </a:lnSpc>
              <a:spcBef>
                <a:spcPts val="0"/>
              </a:spcBef>
              <a:buFontTx/>
              <a:buNone/>
              <a:defRPr sz="1200" b="1" i="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a-DK" dirty="0"/>
              <a:t>Klik for at tilføje dato og navn</a:t>
            </a:r>
          </a:p>
        </p:txBody>
      </p:sp>
      <p:pic>
        <p:nvPicPr>
          <p:cNvPr id="8" name="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1166" y="335330"/>
            <a:ext cx="913698" cy="540000"/>
          </a:xfrm>
          <a:prstGeom prst="rect">
            <a:avLst/>
          </a:prstGeom>
        </p:spPr>
      </p:pic>
      <p:sp>
        <p:nvSpPr>
          <p:cNvPr id="6" name="text" descr="{&quot;templafy&quot;:{&quot;id&quot;:&quot;7e93bef5-8221-4d32-8b01-d13c1f063d2e&quot;}}" title="Form.PresentationTitle">
            <a:extLst>
              <a:ext uri="{FF2B5EF4-FFF2-40B4-BE49-F238E27FC236}">
                <a16:creationId xmlns:a16="http://schemas.microsoft.com/office/drawing/2014/main" id="{AA93EB59-DD7D-4F35-8161-77989386CA53}"/>
              </a:ext>
            </a:extLst>
          </p:cNvPr>
          <p:cNvSpPr/>
          <p:nvPr userDrawn="1"/>
        </p:nvSpPr>
        <p:spPr>
          <a:xfrm>
            <a:off x="874714" y="1502261"/>
            <a:ext cx="9674958" cy="4482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da-DK" sz="7500" b="1" noProof="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Klik for at </a:t>
            </a:r>
            <a:r>
              <a:rPr lang="da-DK"/>
              <a:t>tilføje titel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85092" y="1988875"/>
            <a:ext cx="9674958" cy="4005125"/>
          </a:xfrm>
        </p:spPr>
        <p:txBody>
          <a:bodyPr>
            <a:noAutofit/>
          </a:bodyPr>
          <a:lstStyle>
            <a:lvl1pPr marL="534988" indent="-523875">
              <a:buClr>
                <a:schemeClr val="tx2"/>
              </a:buClr>
              <a:buFont typeface="+mj-lt"/>
              <a:buAutoNum type="arabicPeriod"/>
              <a:tabLst/>
              <a:defRPr sz="2500" b="1">
                <a:solidFill>
                  <a:schemeClr val="tx2"/>
                </a:solidFill>
              </a:defRPr>
            </a:lvl1pPr>
            <a:lvl2pPr marL="534988" indent="-523875">
              <a:buClr>
                <a:schemeClr val="tx2"/>
              </a:buClr>
              <a:buFont typeface="+mj-lt"/>
              <a:buAutoNum type="arabicPeriod"/>
              <a:tabLst/>
              <a:defRPr sz="2500" b="1">
                <a:solidFill>
                  <a:schemeClr val="tx2"/>
                </a:solidFill>
              </a:defRPr>
            </a:lvl2pPr>
            <a:lvl3pPr marL="534988" indent="-523875">
              <a:buClr>
                <a:schemeClr val="tx2"/>
              </a:buClr>
              <a:buFont typeface="+mj-lt"/>
              <a:buAutoNum type="arabicPeriod"/>
              <a:tabLst/>
              <a:defRPr sz="2500" b="1">
                <a:solidFill>
                  <a:schemeClr val="tx2"/>
                </a:solidFill>
              </a:defRPr>
            </a:lvl3pPr>
            <a:lvl4pPr marL="534988" indent="-523875">
              <a:buClr>
                <a:schemeClr val="tx2"/>
              </a:buClr>
              <a:buFont typeface="+mj-lt"/>
              <a:buAutoNum type="arabicPeriod"/>
              <a:tabLst/>
              <a:defRPr sz="2500" b="1">
                <a:solidFill>
                  <a:schemeClr val="tx2"/>
                </a:solidFill>
              </a:defRPr>
            </a:lvl4pPr>
            <a:lvl5pPr marL="534988" indent="-523875">
              <a:buClr>
                <a:schemeClr val="tx2"/>
              </a:buClr>
              <a:buFont typeface="+mj-lt"/>
              <a:buAutoNum type="arabicPeriod"/>
              <a:tabLst/>
              <a:defRPr sz="25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</p:txBody>
      </p:sp>
      <p:pic>
        <p:nvPicPr>
          <p:cNvPr id="9" name="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1166" y="335330"/>
            <a:ext cx="913698" cy="539999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BA2C516-FF0E-DB42-8D30-4FA2188CC45A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 Akvamar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</a:t>
            </a:r>
            <a:r>
              <a:rPr lang="da-DK"/>
              <a:t>tilføje titel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85092" y="1988875"/>
            <a:ext cx="9677399" cy="4005125"/>
          </a:xfrm>
        </p:spPr>
        <p:txBody>
          <a:bodyPr>
            <a:noAutofit/>
          </a:bodyPr>
          <a:lstStyle>
            <a:lvl1pPr marL="468313" indent="-457200">
              <a:buClr>
                <a:schemeClr val="tx1"/>
              </a:buClr>
              <a:buFont typeface="+mj-lt"/>
              <a:buAutoNum type="arabicPeriod"/>
              <a:tabLst/>
              <a:defRPr sz="2500" b="1">
                <a:solidFill>
                  <a:schemeClr val="tx1"/>
                </a:solidFill>
              </a:defRPr>
            </a:lvl1pPr>
            <a:lvl2pPr marL="534988" indent="-523875">
              <a:buClr>
                <a:schemeClr val="tx2"/>
              </a:buClr>
              <a:buFont typeface="+mj-lt"/>
              <a:buAutoNum type="arabicPeriod"/>
              <a:tabLst/>
              <a:defRPr sz="2500" b="1">
                <a:solidFill>
                  <a:schemeClr val="tx2"/>
                </a:solidFill>
              </a:defRPr>
            </a:lvl2pPr>
            <a:lvl3pPr marL="534988" indent="-523875">
              <a:buClr>
                <a:schemeClr val="tx2"/>
              </a:buClr>
              <a:buFont typeface="+mj-lt"/>
              <a:buAutoNum type="arabicPeriod"/>
              <a:tabLst/>
              <a:defRPr sz="2500" b="1">
                <a:solidFill>
                  <a:schemeClr val="tx2"/>
                </a:solidFill>
              </a:defRPr>
            </a:lvl3pPr>
            <a:lvl4pPr marL="534988" indent="-523875">
              <a:buClr>
                <a:schemeClr val="tx2"/>
              </a:buClr>
              <a:buFont typeface="+mj-lt"/>
              <a:buAutoNum type="arabicPeriod"/>
              <a:tabLst/>
              <a:defRPr sz="2500" b="1">
                <a:solidFill>
                  <a:schemeClr val="tx2"/>
                </a:solidFill>
              </a:defRPr>
            </a:lvl4pPr>
            <a:lvl5pPr marL="534988" indent="-523875">
              <a:buClr>
                <a:schemeClr val="tx2"/>
              </a:buClr>
              <a:buFont typeface="+mj-lt"/>
              <a:buAutoNum type="arabicPeriod"/>
              <a:tabLst/>
              <a:defRPr sz="25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</p:txBody>
      </p:sp>
      <p:pic>
        <p:nvPicPr>
          <p:cNvPr id="10" name="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1166" y="335330"/>
            <a:ext cx="913698" cy="5400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BA2C516-FF0E-DB42-8D30-4FA2188CC45A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– en spalte me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</a:t>
            </a:r>
            <a:r>
              <a:rPr lang="da-DK"/>
              <a:t>tilføje titel</a:t>
            </a:r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2C516-FF0E-DB42-8D30-4FA2188CC45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DC1A828-644E-47DC-861E-D499E4534DC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85600" y="1990800"/>
            <a:ext cx="9676800" cy="399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da-DK" dirty="0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-780567" y="-139959"/>
            <a:ext cx="13284460" cy="6997959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200" dirty="0" err="1" smtClean="0"/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Tilføj agenda titel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2C516-FF0E-DB42-8D30-4FA2188CC45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DC1A828-644E-47DC-861E-D499E4534DC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74713" y="2074660"/>
            <a:ext cx="9676800" cy="3996000"/>
          </a:xfrm>
        </p:spPr>
        <p:txBody>
          <a:bodyPr/>
          <a:lstStyle>
            <a:lvl1pPr marL="324000" indent="-324000">
              <a:buFont typeface="+mj-lt"/>
              <a:buAutoNum type="arabicPeriod"/>
              <a:defRPr/>
            </a:lvl1pPr>
            <a:lvl2pPr marL="648000" indent="-324000">
              <a:buFont typeface="+mj-lt"/>
              <a:buAutoNum type="arabicPeriod"/>
              <a:defRPr/>
            </a:lvl2pPr>
            <a:lvl3pPr marL="972000" indent="-324000">
              <a:buFont typeface="+mj-lt"/>
              <a:buAutoNum type="arabicPeriod"/>
              <a:defRPr/>
            </a:lvl3pPr>
            <a:lvl4pPr marL="1296000" indent="-324000">
              <a:buFont typeface="+mj-lt"/>
              <a:buAutoNum type="arabicPeriod"/>
              <a:defRPr/>
            </a:lvl4pPr>
            <a:lvl5pPr marL="1620000" indent="-324000">
              <a:buFont typeface="+mj-lt"/>
              <a:buAutoNum type="arabicPeriod"/>
              <a:defRPr/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042" y="321183"/>
            <a:ext cx="1255561" cy="88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4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– 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</a:t>
            </a:r>
            <a:r>
              <a:rPr lang="da-DK"/>
              <a:t>tilføje titel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85090" y="1988875"/>
            <a:ext cx="4644000" cy="3996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aseline="0">
                <a:solidFill>
                  <a:srgbClr val="808285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800" baseline="0">
                <a:solidFill>
                  <a:srgbClr val="808285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800" baseline="0">
                <a:solidFill>
                  <a:srgbClr val="808285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800" baseline="0">
                <a:solidFill>
                  <a:srgbClr val="808285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800" baseline="0">
                <a:solidFill>
                  <a:srgbClr val="808285"/>
                </a:solidFill>
              </a:defRPr>
            </a:lvl5pPr>
            <a:lvl6pPr>
              <a:lnSpc>
                <a:spcPct val="100000"/>
              </a:lnSpc>
              <a:defRPr sz="1800">
                <a:solidFill>
                  <a:srgbClr val="808285"/>
                </a:solidFill>
              </a:defRPr>
            </a:lvl6pPr>
            <a:lvl7pPr>
              <a:lnSpc>
                <a:spcPct val="100000"/>
              </a:lnSpc>
              <a:defRPr sz="1800">
                <a:solidFill>
                  <a:srgbClr val="808285"/>
                </a:solidFill>
              </a:defRPr>
            </a:lvl7pPr>
            <a:lvl8pPr>
              <a:lnSpc>
                <a:spcPct val="100000"/>
              </a:lnSpc>
              <a:defRPr sz="1800">
                <a:solidFill>
                  <a:srgbClr val="808285"/>
                </a:solidFill>
              </a:defRPr>
            </a:lvl8pPr>
            <a:lvl9pPr>
              <a:lnSpc>
                <a:spcPct val="100000"/>
              </a:lnSpc>
              <a:defRPr sz="1800">
                <a:solidFill>
                  <a:srgbClr val="808285"/>
                </a:solidFill>
              </a:defRPr>
            </a:lvl9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16050" y="1988875"/>
            <a:ext cx="4644000" cy="3996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aseline="0">
                <a:solidFill>
                  <a:srgbClr val="808285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800" baseline="0">
                <a:solidFill>
                  <a:srgbClr val="808285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800" baseline="0">
                <a:solidFill>
                  <a:srgbClr val="808285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800" baseline="0">
                <a:solidFill>
                  <a:srgbClr val="808285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800" baseline="0">
                <a:solidFill>
                  <a:srgbClr val="808285"/>
                </a:solidFill>
              </a:defRPr>
            </a:lvl5pPr>
            <a:lvl6pPr>
              <a:lnSpc>
                <a:spcPct val="100000"/>
              </a:lnSpc>
              <a:defRPr sz="1800">
                <a:solidFill>
                  <a:srgbClr val="808285"/>
                </a:solidFill>
              </a:defRPr>
            </a:lvl6pPr>
            <a:lvl7pPr>
              <a:lnSpc>
                <a:spcPct val="100000"/>
              </a:lnSpc>
              <a:defRPr sz="1800">
                <a:solidFill>
                  <a:srgbClr val="808285"/>
                </a:solidFill>
              </a:defRPr>
            </a:lvl7pPr>
            <a:lvl8pPr>
              <a:lnSpc>
                <a:spcPct val="100000"/>
              </a:lnSpc>
              <a:defRPr sz="1800">
                <a:solidFill>
                  <a:srgbClr val="808285"/>
                </a:solidFill>
              </a:defRPr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7"/>
            <a:r>
              <a:rPr lang="da-DK" dirty="0"/>
              <a:t>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2C516-FF0E-DB42-8D30-4FA2188CC45A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874713" y="335330"/>
            <a:ext cx="9685337" cy="1404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</a:t>
            </a:r>
            <a:r>
              <a:rPr lang="da-DK"/>
              <a:t>tilføje titel</a:t>
            </a:r>
            <a:endParaRPr lang="da-DK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874713" y="1743654"/>
            <a:ext cx="9685337" cy="623888"/>
          </a:xfr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buFontTx/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 b="1" i="0" baseline="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1600" b="1" i="0" baseline="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sz="1600" b="1" i="0" baseline="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sz="1600" b="1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 err="1"/>
              <a:t>Klik</a:t>
            </a:r>
            <a:r>
              <a:rPr lang="da-DK" dirty="0"/>
              <a:t> for at </a:t>
            </a:r>
            <a:r>
              <a:rPr lang="da-DK" dirty="0" err="1"/>
              <a:t>tilføje</a:t>
            </a:r>
            <a:r>
              <a:rPr lang="da-DK" dirty="0"/>
              <a:t> </a:t>
            </a:r>
            <a:r>
              <a:rPr lang="da-DK" dirty="0" err="1"/>
              <a:t>tekst</a:t>
            </a:r>
            <a:endParaRPr lang="da-DK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DF46BFD-BD2D-4653-8ADC-58E135D593A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74713" y="2617088"/>
            <a:ext cx="9685337" cy="3367788"/>
          </a:xfrm>
        </p:spPr>
        <p:txBody>
          <a:bodyPr/>
          <a:lstStyle/>
          <a:p>
            <a:pPr lvl="0"/>
            <a:r>
              <a:rPr lang="da-DK" dirty="0"/>
              <a:t>Edit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002DF4B-94C5-4642-86ED-0C5B0D73B49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74800" y="6213600"/>
            <a:ext cx="3992400" cy="302400"/>
          </a:xfrm>
        </p:spPr>
        <p:txBody>
          <a:bodyPr anchor="b" anchorCtr="0"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Kilde:</a:t>
            </a:r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2C516-FF0E-DB42-8D30-4FA2188CC45A}" type="slidenum">
              <a:rPr lang="da-DK" smtClean="0"/>
              <a:pPr/>
              <a:t>‹nr.›</a:t>
            </a:fld>
            <a:endParaRPr lang="da-DK" dirty="0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69225" y="1483808"/>
            <a:ext cx="3191852" cy="657225"/>
          </a:xfrm>
        </p:spPr>
        <p:txBody>
          <a:bodyPr anchor="b" anchorCtr="0"/>
          <a:lstStyle>
            <a:lvl1pPr>
              <a:defRPr sz="2200"/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769859" y="2379785"/>
            <a:ext cx="3191218" cy="360509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2C516-FF0E-DB42-8D30-4FA2188CC45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432675" cy="6858000"/>
          </a:xfrm>
        </p:spPr>
        <p:txBody>
          <a:bodyPr tIns="72000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på ikonet for at tilføje et billede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9315" y="-351692"/>
            <a:ext cx="13488676" cy="7537937"/>
          </a:xfrm>
          <a:prstGeom prst="rect">
            <a:avLst/>
          </a:prstGeom>
        </p:spPr>
      </p:pic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885092" y="335330"/>
            <a:ext cx="9674958" cy="140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dirty="0"/>
              <a:t>Klik for at tilføje titel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5093" y="1988875"/>
            <a:ext cx="9674957" cy="39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0049" y="6250843"/>
            <a:ext cx="12615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aseline="0">
                <a:solidFill>
                  <a:schemeClr val="accent1"/>
                </a:solidFill>
              </a:defRPr>
            </a:lvl1pPr>
          </a:lstStyle>
          <a:p>
            <a:fld id="{ABA2C516-FF0E-DB42-8D30-4FA2188CC45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3"/>
          </p:nvPr>
        </p:nvSpPr>
        <p:spPr>
          <a:xfrm>
            <a:off x="885092" y="6250843"/>
            <a:ext cx="710651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2"/>
          </p:nvPr>
        </p:nvSpPr>
        <p:spPr>
          <a:xfrm>
            <a:off x="7991604" y="6250843"/>
            <a:ext cx="256844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E0AEC6D-010F-4167-B3F3-64D62F5557F2}" type="datetimeFigureOut">
              <a:rPr lang="da-DK" smtClean="0"/>
              <a:pPr/>
              <a:t>22-10-2020</a:t>
            </a:fld>
            <a:endParaRPr lang="da-DK" dirty="0"/>
          </a:p>
        </p:txBody>
      </p:sp>
      <p:pic>
        <p:nvPicPr>
          <p:cNvPr id="2" name="Billede 1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042" y="333375"/>
            <a:ext cx="1255561" cy="88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2" r:id="rId5"/>
    <p:sldLayoutId id="2147483668" r:id="rId6"/>
    <p:sldLayoutId id="2147483652" r:id="rId7"/>
    <p:sldLayoutId id="2147483664" r:id="rId8"/>
    <p:sldLayoutId id="2147483663" r:id="rId9"/>
    <p:sldLayoutId id="2147483669" r:id="rId10"/>
    <p:sldLayoutId id="2147483670" r:id="rId11"/>
    <p:sldLayoutId id="2147483667" r:id="rId12"/>
    <p:sldLayoutId id="2147483654" r:id="rId13"/>
    <p:sldLayoutId id="2147483655" r:id="rId14"/>
    <p:sldLayoutId id="2147483666" r:id="rId15"/>
    <p:sldLayoutId id="2147483665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152000" indent="-2160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152000" indent="-2160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152000" indent="-2160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152000" indent="-2160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152000" indent="-2160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770" userDrawn="1">
          <p15:clr>
            <a:srgbClr val="F26B43"/>
          </p15:clr>
        </p15:guide>
        <p15:guide id="2" pos="551" userDrawn="1">
          <p15:clr>
            <a:srgbClr val="F26B43"/>
          </p15:clr>
        </p15:guide>
        <p15:guide id="3" pos="6652" userDrawn="1">
          <p15:clr>
            <a:srgbClr val="F26B43"/>
          </p15:clr>
        </p15:guide>
        <p15:guide id="4" orient="horz" pos="482" userDrawn="1">
          <p15:clr>
            <a:srgbClr val="F26B43"/>
          </p15:clr>
        </p15:guide>
        <p15:guide id="5" pos="7446" userDrawn="1">
          <p15:clr>
            <a:srgbClr val="F26B43"/>
          </p15:clr>
        </p15:guide>
        <p15:guide id="6" orient="horz" pos="368" userDrawn="1">
          <p15:clr>
            <a:srgbClr val="F26B43"/>
          </p15:clr>
        </p15:guide>
        <p15:guide id="7" orient="horz" pos="21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3.xml"/><Relationship Id="rId1" Type="http://schemas.openxmlformats.org/officeDocument/2006/relationships/customXml" Target="../../customXml/item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enetkredit.dk/analyser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470496016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mp"/><Relationship Id="rId3" Type="http://schemas.openxmlformats.org/officeDocument/2006/relationships/image" Target="../media/image7.tmp"/><Relationship Id="rId7" Type="http://schemas.openxmlformats.org/officeDocument/2006/relationships/image" Target="../media/image11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tmp"/><Relationship Id="rId5" Type="http://schemas.openxmlformats.org/officeDocument/2006/relationships/image" Target="../media/image9.tmp"/><Relationship Id="rId4" Type="http://schemas.openxmlformats.org/officeDocument/2006/relationships/image" Target="../media/image8.tmp"/><Relationship Id="rId9" Type="http://schemas.openxmlformats.org/officeDocument/2006/relationships/image" Target="../media/image13.tm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tmp"/><Relationship Id="rId4" Type="http://schemas.openxmlformats.org/officeDocument/2006/relationships/image" Target="../media/image15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/>
          <p:cNvSpPr txBox="1"/>
          <p:nvPr/>
        </p:nvSpPr>
        <p:spPr>
          <a:xfrm>
            <a:off x="1324934" y="518664"/>
            <a:ext cx="12452850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Spil om dansk realkredit </a:t>
            </a:r>
          </a:p>
        </p:txBody>
      </p:sp>
      <p:sp>
        <p:nvSpPr>
          <p:cNvPr id="3" name="Tekstfelt 2"/>
          <p:cNvSpPr txBox="1"/>
          <p:nvPr/>
        </p:nvSpPr>
        <p:spPr>
          <a:xfrm>
            <a:off x="2659464" y="6156175"/>
            <a:ext cx="937125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Udviklet af Forenet Kredit i samarbejde med </a:t>
            </a:r>
            <a:r>
              <a:rPr lang="da-DK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Gametools</a:t>
            </a:r>
            <a:endParaRPr lang="da-DK" sz="2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272" y="2230016"/>
            <a:ext cx="3839157" cy="2715208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18656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66092" y="4147715"/>
            <a:ext cx="9674958" cy="1404000"/>
          </a:xfrm>
        </p:spPr>
        <p:txBody>
          <a:bodyPr/>
          <a:lstStyle/>
          <a:p>
            <a:pPr algn="ctr"/>
            <a:r>
              <a:rPr lang="da-DK" sz="7200" dirty="0" smtClean="0"/>
              <a:t>Ekstra materiale om dansk realkredit i et internationalt perspektiv </a:t>
            </a:r>
            <a:endParaRPr lang="da-DK" sz="7200" dirty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2C516-FF0E-DB42-8D30-4FA2188CC45A}" type="slidenum">
              <a:rPr lang="da-DK" smtClean="0"/>
              <a:pPr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00362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532" y="335330"/>
            <a:ext cx="9674958" cy="1404000"/>
          </a:xfrm>
        </p:spPr>
        <p:txBody>
          <a:bodyPr/>
          <a:lstStyle/>
          <a:p>
            <a:r>
              <a:rPr lang="da-DK" sz="4400" dirty="0" smtClean="0"/>
              <a:t>Dansk realkredit i et </a:t>
            </a:r>
            <a:br>
              <a:rPr lang="da-DK" sz="4400" dirty="0" smtClean="0"/>
            </a:br>
            <a:r>
              <a:rPr lang="da-DK" sz="4400" dirty="0" smtClean="0"/>
              <a:t>internationalt perspektiv</a:t>
            </a:r>
            <a:endParaRPr lang="da-DK" sz="4400" dirty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2C516-FF0E-DB42-8D30-4FA2188CC45A}" type="slidenum">
              <a:rPr lang="da-DK" smtClean="0"/>
              <a:pPr/>
              <a:t>11</a:t>
            </a:fld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>
          <a:xfrm>
            <a:off x="214532" y="2130413"/>
            <a:ext cx="5485228" cy="2119653"/>
          </a:xfrm>
        </p:spPr>
        <p:txBody>
          <a:bodyPr/>
          <a:lstStyle/>
          <a:p>
            <a:pPr marL="0" indent="0">
              <a:buNone/>
            </a:pPr>
            <a:r>
              <a:rPr lang="da-DK" sz="2800" dirty="0" smtClean="0">
                <a:solidFill>
                  <a:schemeClr val="bg2"/>
                </a:solidFill>
              </a:rPr>
              <a:t>Deloitte har i 2018 udført en sammenligning af boliglån på tværs af fire lande.</a:t>
            </a:r>
          </a:p>
          <a:p>
            <a:pPr marL="0" indent="0">
              <a:buNone/>
            </a:pPr>
            <a:endParaRPr lang="da-DK" sz="2800" dirty="0" smtClean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da-DK" sz="2800" dirty="0" smtClean="0">
                <a:solidFill>
                  <a:schemeClr val="bg2"/>
                </a:solidFill>
              </a:rPr>
              <a:t>Undersøgelsen er lavet i samarbejde med Forenet Kredit.</a:t>
            </a:r>
          </a:p>
          <a:p>
            <a:pPr marL="0" indent="0">
              <a:buNone/>
            </a:pPr>
            <a:endParaRPr lang="da-DK" sz="2800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da-DK" sz="2800" dirty="0" smtClean="0">
                <a:solidFill>
                  <a:schemeClr val="bg2"/>
                </a:solidFill>
              </a:rPr>
              <a:t>Læs hele analysen via </a:t>
            </a:r>
            <a:r>
              <a:rPr lang="da-DK" sz="2800" dirty="0" smtClean="0">
                <a:solidFill>
                  <a:schemeClr val="bg2"/>
                </a:solidFill>
                <a:hlinkClick r:id="rId3"/>
              </a:rPr>
              <a:t>www.forenetkredit.dk/analyser</a:t>
            </a:r>
            <a:endParaRPr lang="da-DK" sz="2800" dirty="0" smtClean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da-DK" sz="2800" dirty="0" smtClean="0">
                <a:solidFill>
                  <a:schemeClr val="bg2"/>
                </a:solidFill>
              </a:rPr>
              <a:t> </a:t>
            </a:r>
          </a:p>
          <a:p>
            <a:pPr marL="0" indent="0">
              <a:buNone/>
            </a:pPr>
            <a:endParaRPr lang="da-DK" sz="2800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da-DK" sz="2800" dirty="0">
              <a:solidFill>
                <a:schemeClr val="bg2"/>
              </a:solidFill>
            </a:endParaRPr>
          </a:p>
        </p:txBody>
      </p:sp>
      <p:pic>
        <p:nvPicPr>
          <p:cNvPr id="2050" name="Picture 2" descr="https://forenetkredit.dk/wp-content/uploads/2019/05/FK-Grafik-Deloitte-1030x579pix-210519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818" y="2209803"/>
            <a:ext cx="6351785" cy="357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75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3364" y="-370101"/>
            <a:ext cx="9674958" cy="1404000"/>
          </a:xfrm>
        </p:spPr>
        <p:txBody>
          <a:bodyPr/>
          <a:lstStyle/>
          <a:p>
            <a:r>
              <a:rPr lang="da-DK" dirty="0" smtClean="0"/>
              <a:t>Realkredit er billigt </a:t>
            </a:r>
            <a:endParaRPr lang="da-DK" dirty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2C516-FF0E-DB42-8D30-4FA2188CC45A}" type="slidenum">
              <a:rPr lang="da-DK" smtClean="0"/>
              <a:pPr/>
              <a:t>12</a:t>
            </a:fld>
            <a:endParaRPr lang="da-DK" dirty="0"/>
          </a:p>
        </p:txBody>
      </p:sp>
      <p:pic>
        <p:nvPicPr>
          <p:cNvPr id="1026" name="Picture 2" descr="https://forenetkredit.dk/wp-content/uploads/2019/05/FK-Grafik-Deloitte-1030x579pix-210519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389" y="1733106"/>
            <a:ext cx="7325611" cy="411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felt 4"/>
          <p:cNvSpPr txBox="1"/>
          <p:nvPr/>
        </p:nvSpPr>
        <p:spPr>
          <a:xfrm>
            <a:off x="353364" y="1243719"/>
            <a:ext cx="4019020" cy="3877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da-DK" sz="2800" dirty="0">
                <a:solidFill>
                  <a:schemeClr val="bg2"/>
                </a:solidFill>
              </a:rPr>
              <a:t>Boligejere låner billigt i Danmark sammenlignet med udlandet. Den samlede pris inklusive rente og bidragssats er på de fleste lån billigst i Danmark sammenlignet med samme låntype i udlandet.</a:t>
            </a:r>
            <a:endParaRPr lang="da-DK" sz="3200" dirty="0" smtClean="0">
              <a:solidFill>
                <a:schemeClr val="bg2"/>
              </a:solidFill>
            </a:endParaRPr>
          </a:p>
        </p:txBody>
      </p:sp>
      <p:sp>
        <p:nvSpPr>
          <p:cNvPr id="4" name="Tekstfelt 3"/>
          <p:cNvSpPr txBox="1"/>
          <p:nvPr/>
        </p:nvSpPr>
        <p:spPr>
          <a:xfrm>
            <a:off x="10292316" y="5912470"/>
            <a:ext cx="167108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dirty="0" smtClean="0">
                <a:solidFill>
                  <a:srgbClr val="808285"/>
                </a:solidFill>
              </a:rPr>
              <a:t>(Deloitte 2018)</a:t>
            </a:r>
          </a:p>
        </p:txBody>
      </p:sp>
    </p:spTree>
    <p:extLst>
      <p:ext uri="{BB962C8B-B14F-4D97-AF65-F5344CB8AC3E}">
        <p14:creationId xmlns:p14="http://schemas.microsoft.com/office/powerpoint/2010/main" val="170432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3572" y="-183184"/>
            <a:ext cx="9674958" cy="1404000"/>
          </a:xfrm>
        </p:spPr>
        <p:txBody>
          <a:bodyPr/>
          <a:lstStyle/>
          <a:p>
            <a:r>
              <a:rPr lang="da-DK" dirty="0" smtClean="0"/>
              <a:t>Boligejerne kan komme ud</a:t>
            </a:r>
            <a:endParaRPr lang="da-DK" dirty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2C516-FF0E-DB42-8D30-4FA2188CC45A}" type="slidenum">
              <a:rPr lang="da-DK" smtClean="0"/>
              <a:pPr/>
              <a:t>13</a:t>
            </a:fld>
            <a:endParaRPr lang="da-DK" dirty="0"/>
          </a:p>
        </p:txBody>
      </p:sp>
      <p:sp>
        <p:nvSpPr>
          <p:cNvPr id="5" name="Rektangel 4"/>
          <p:cNvSpPr/>
          <p:nvPr/>
        </p:nvSpPr>
        <p:spPr>
          <a:xfrm>
            <a:off x="153572" y="1743055"/>
            <a:ext cx="1145895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a-DK" sz="2800" dirty="0">
                <a:solidFill>
                  <a:schemeClr val="bg2"/>
                </a:solidFill>
              </a:rPr>
              <a:t>Hvis man vil flytte – eller have et andet lån – så er man rimelig stillet i Danmark. De største omkostninger </a:t>
            </a:r>
            <a:r>
              <a:rPr lang="da-DK" sz="2800" dirty="0" smtClean="0">
                <a:solidFill>
                  <a:schemeClr val="bg2"/>
                </a:solidFill>
              </a:rPr>
              <a:t>ved låneoptagelsen går </a:t>
            </a:r>
            <a:r>
              <a:rPr lang="da-DK" sz="2800" dirty="0">
                <a:solidFill>
                  <a:schemeClr val="bg2"/>
                </a:solidFill>
              </a:rPr>
              <a:t>til staten, men i eksempelvis Tyskland og England kan omkostningerne være markant højere. I Danmark kan kunder med fastforrentede lån som noget særligt også drage fordel af en rentestigning – det ser vi ikke i udlandet. </a:t>
            </a:r>
            <a:endParaRPr lang="da-DK" sz="2800" dirty="0" smtClean="0">
              <a:solidFill>
                <a:schemeClr val="bg2"/>
              </a:solidFill>
            </a:endParaRPr>
          </a:p>
          <a:p>
            <a:pPr algn="just"/>
            <a:endParaRPr lang="da-DK" sz="2800" dirty="0">
              <a:solidFill>
                <a:schemeClr val="bg2"/>
              </a:solidFill>
            </a:endParaRPr>
          </a:p>
          <a:p>
            <a:pPr algn="just"/>
            <a:r>
              <a:rPr lang="da-DK" sz="2800" b="1" dirty="0" smtClean="0">
                <a:solidFill>
                  <a:schemeClr val="bg2"/>
                </a:solidFill>
              </a:rPr>
              <a:t>Hvordan kan man som låntager i Danmark drage fordel af en rentestigning?</a:t>
            </a:r>
            <a:endParaRPr lang="da-DK" sz="2800" b="1" dirty="0">
              <a:solidFill>
                <a:schemeClr val="bg2"/>
              </a:solidFill>
            </a:endParaRPr>
          </a:p>
        </p:txBody>
      </p:sp>
      <p:sp>
        <p:nvSpPr>
          <p:cNvPr id="7" name="Tekstfelt 6"/>
          <p:cNvSpPr txBox="1"/>
          <p:nvPr/>
        </p:nvSpPr>
        <p:spPr>
          <a:xfrm>
            <a:off x="9941442" y="6294905"/>
            <a:ext cx="167108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dirty="0" smtClean="0">
                <a:solidFill>
                  <a:srgbClr val="808285"/>
                </a:solidFill>
              </a:rPr>
              <a:t>(Deloitte 2018)</a:t>
            </a:r>
          </a:p>
        </p:txBody>
      </p:sp>
    </p:spTree>
    <p:extLst>
      <p:ext uri="{BB962C8B-B14F-4D97-AF65-F5344CB8AC3E}">
        <p14:creationId xmlns:p14="http://schemas.microsoft.com/office/powerpoint/2010/main" val="146132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4618" y="575097"/>
            <a:ext cx="9674958" cy="1404000"/>
          </a:xfrm>
        </p:spPr>
        <p:txBody>
          <a:bodyPr/>
          <a:lstStyle/>
          <a:p>
            <a:r>
              <a:rPr lang="da-DK" sz="7200" dirty="0" smtClean="0"/>
              <a:t>Film om spillet</a:t>
            </a:r>
            <a:endParaRPr lang="da-DK" sz="7200" dirty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2C516-FF0E-DB42-8D30-4FA2188CC45A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4" name="Tekstfelt 3"/>
          <p:cNvSpPr txBox="1"/>
          <p:nvPr/>
        </p:nvSpPr>
        <p:spPr>
          <a:xfrm>
            <a:off x="3444948" y="3392889"/>
            <a:ext cx="616688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3200" dirty="0">
                <a:hlinkClick r:id="rId2"/>
              </a:rPr>
              <a:t>https://vimeo.com/470496016</a:t>
            </a:r>
            <a:endParaRPr lang="da-DK" sz="3200" dirty="0" smtClean="0">
              <a:solidFill>
                <a:srgbClr val="8082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637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5092" y="765175"/>
            <a:ext cx="9674958" cy="1404000"/>
          </a:xfrm>
        </p:spPr>
        <p:txBody>
          <a:bodyPr anchor="t"/>
          <a:lstStyle/>
          <a:p>
            <a:r>
              <a:rPr lang="da-DK" sz="6600" dirty="0">
                <a:latin typeface="Arial" panose="020B0604020202020204" pitchFamily="34" charset="0"/>
                <a:cs typeface="Arial" panose="020B0604020202020204" pitchFamily="34" charset="0"/>
              </a:rPr>
              <a:t>Hvad er dansk </a:t>
            </a:r>
            <a:r>
              <a:rPr lang="da-DK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a-DK" sz="6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realkredit</a:t>
            </a:r>
            <a:r>
              <a:rPr lang="da-DK" sz="6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2C516-FF0E-DB42-8D30-4FA2188CC45A}" type="slidenum">
              <a:rPr lang="da-DK" smtClean="0"/>
              <a:pPr/>
              <a:t>3</a:t>
            </a:fld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>
          <a:xfrm>
            <a:off x="885092" y="2959750"/>
            <a:ext cx="10792558" cy="3996000"/>
          </a:xfrm>
        </p:spPr>
        <p:txBody>
          <a:bodyPr/>
          <a:lstStyle/>
          <a:p>
            <a:pPr marL="0" indent="0">
              <a:buNone/>
            </a:pPr>
            <a:r>
              <a:rPr lang="da-DK" sz="3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Når vi i Danmark låner penge til boliger, sker det hovedsagelig gennem det danske </a:t>
            </a:r>
            <a:r>
              <a:rPr lang="da-DK" sz="3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realkreditsystem. </a:t>
            </a:r>
          </a:p>
          <a:p>
            <a:pPr marL="0" indent="0">
              <a:buNone/>
            </a:pPr>
            <a:endParaRPr lang="da-DK" sz="3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a-DK" sz="3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 </a:t>
            </a:r>
            <a:r>
              <a:rPr lang="da-DK" sz="3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 en unik model, der så dagens lys for over 200 år siden, og som grundlæggende fungerer efter de </a:t>
            </a:r>
            <a:r>
              <a:rPr lang="da-DK" sz="3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samme principper </a:t>
            </a:r>
            <a:r>
              <a:rPr lang="da-DK" sz="3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dag. </a:t>
            </a:r>
            <a:endParaRPr lang="da-DK" sz="32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a-DK" sz="3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93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736237" y="175841"/>
            <a:ext cx="9674958" cy="1404000"/>
          </a:xfrm>
        </p:spPr>
        <p:txBody>
          <a:bodyPr/>
          <a:lstStyle/>
          <a:p>
            <a:r>
              <a:rPr lang="da-DK" dirty="0" smtClean="0"/>
              <a:t>Realkredittens </a:t>
            </a:r>
            <a:br>
              <a:rPr lang="da-DK" dirty="0" smtClean="0"/>
            </a:br>
            <a:r>
              <a:rPr lang="da-DK" dirty="0" smtClean="0"/>
              <a:t>unikke egenskaber</a:t>
            </a:r>
            <a:endParaRPr lang="da-DK" dirty="0"/>
          </a:p>
        </p:txBody>
      </p:sp>
      <p:sp>
        <p:nvSpPr>
          <p:cNvPr id="2" name="Pladsholder til sli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2C516-FF0E-DB42-8D30-4FA2188CC45A}" type="slidenum">
              <a:rPr lang="da-DK" smtClean="0"/>
              <a:pPr/>
              <a:t>4</a:t>
            </a:fld>
            <a:endParaRPr lang="da-DK" dirty="0"/>
          </a:p>
        </p:txBody>
      </p:sp>
      <p:pic>
        <p:nvPicPr>
          <p:cNvPr id="7" name="Picture 4" descr="FK_Realkredit vs Universal_180219_NYE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053" y="-227674"/>
            <a:ext cx="11126358" cy="7867892"/>
          </a:xfrm>
          <a:prstGeom prst="rect">
            <a:avLst/>
          </a:prstGeom>
        </p:spPr>
      </p:pic>
      <p:sp>
        <p:nvSpPr>
          <p:cNvPr id="6" name="Pladsholder til indhold 3"/>
          <p:cNvSpPr>
            <a:spLocks noGrp="1"/>
          </p:cNvSpPr>
          <p:nvPr>
            <p:ph sz="quarter" idx="11"/>
          </p:nvPr>
        </p:nvSpPr>
        <p:spPr>
          <a:xfrm>
            <a:off x="736237" y="1832699"/>
            <a:ext cx="6536433" cy="122947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kobling mellem lån og finansiering </a:t>
            </a:r>
            <a:br>
              <a:rPr lang="da-DK" sz="2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2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salg af realkreditobligationer</a:t>
            </a:r>
            <a:endParaRPr lang="da-DK" sz="2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82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5092" y="765175"/>
            <a:ext cx="9674958" cy="1404000"/>
          </a:xfrm>
        </p:spPr>
        <p:txBody>
          <a:bodyPr anchor="t"/>
          <a:lstStyle/>
          <a:p>
            <a:r>
              <a:rPr lang="da-DK" sz="6600" dirty="0" smtClean="0"/>
              <a:t>Spillet om dansk realkredit: Vejen Hjem</a:t>
            </a:r>
            <a:endParaRPr lang="da-DK" sz="6600" dirty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2C516-FF0E-DB42-8D30-4FA2188CC45A}" type="slidenum">
              <a:rPr lang="da-DK" smtClean="0"/>
              <a:pPr/>
              <a:t>5</a:t>
            </a:fld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>
          <a:xfrm>
            <a:off x="885092" y="3116259"/>
            <a:ext cx="10011508" cy="1855791"/>
          </a:xfrm>
        </p:spPr>
        <p:txBody>
          <a:bodyPr/>
          <a:lstStyle/>
          <a:p>
            <a:pPr marL="0" indent="0">
              <a:buNone/>
            </a:pPr>
            <a:r>
              <a:rPr lang="da-DK" sz="3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Vejen Hjem er et brætspil, hvor I selv skal prøve kræfter med realkreditsystemet. </a:t>
            </a:r>
            <a:endParaRPr lang="da-DK" sz="32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a-DK" sz="3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a-DK" sz="3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3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da-DK" sz="3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skal tjene jeres egne penge, købe fast ejendom samt optage og omlægge lån - alt sammen med det formål at optjene så meget glæde som muligt.</a:t>
            </a:r>
          </a:p>
          <a:p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165826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6720" y="755272"/>
            <a:ext cx="9674958" cy="1404000"/>
          </a:xfrm>
        </p:spPr>
        <p:txBody>
          <a:bodyPr anchor="t"/>
          <a:lstStyle/>
          <a:p>
            <a:r>
              <a:rPr lang="da-DK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Før vi går i gang: </a:t>
            </a:r>
            <a:br>
              <a:rPr lang="da-DK" sz="5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Inddel jer i grupper</a:t>
            </a:r>
            <a:endParaRPr lang="da-DK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2C516-FF0E-DB42-8D30-4FA2188CC45A}" type="slidenum">
              <a:rPr lang="da-DK" smtClean="0"/>
              <a:pPr/>
              <a:t>6</a:t>
            </a:fld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>
          <a:xfrm>
            <a:off x="874712" y="2619968"/>
            <a:ext cx="10783887" cy="3996000"/>
          </a:xfrm>
        </p:spPr>
        <p:txBody>
          <a:bodyPr/>
          <a:lstStyle/>
          <a:p>
            <a:r>
              <a:rPr lang="da-DK" sz="3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Opdel jer i grupper med 3-6 personer i hver gruppe.</a:t>
            </a:r>
          </a:p>
          <a:p>
            <a:pPr marL="0" indent="0">
              <a:buNone/>
            </a:pPr>
            <a:endParaRPr lang="da-DK" sz="32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3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Hver gruppe får udleveret et spil.</a:t>
            </a:r>
          </a:p>
          <a:p>
            <a:endParaRPr lang="da-DK" sz="3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3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må gerne i grupperne spille sammen parvis. Hvert par, deles om én persona. Alternativt har hver person én persona.</a:t>
            </a:r>
            <a:endParaRPr lang="da-DK" sz="3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85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 descr="Skærmkli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213" y="1591410"/>
            <a:ext cx="1314644" cy="183030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Billede 7" descr="Skærmkli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531" y="1616612"/>
            <a:ext cx="1314546" cy="185947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2106" y="704759"/>
            <a:ext cx="9674958" cy="1404000"/>
          </a:xfrm>
        </p:spPr>
        <p:txBody>
          <a:bodyPr anchor="t"/>
          <a:lstStyle/>
          <a:p>
            <a:r>
              <a:rPr lang="da-DK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Spillets indhold</a:t>
            </a:r>
            <a:endParaRPr lang="da-DK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>
          <a:xfrm>
            <a:off x="10388020" y="5978045"/>
            <a:ext cx="1433583" cy="637924"/>
          </a:xfrm>
        </p:spPr>
        <p:txBody>
          <a:bodyPr/>
          <a:lstStyle/>
          <a:p>
            <a:fld id="{ABA2C516-FF0E-DB42-8D30-4FA2188CC45A}" type="slidenum">
              <a:rPr lang="da-DK" smtClean="0"/>
              <a:pPr/>
              <a:t>7</a:t>
            </a:fld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>
          <a:xfrm>
            <a:off x="401750" y="1957655"/>
            <a:ext cx="4550614" cy="3996000"/>
          </a:xfrm>
        </p:spPr>
        <p:txBody>
          <a:bodyPr/>
          <a:lstStyle/>
          <a:p>
            <a:pPr marL="0" indent="0">
              <a:buNone/>
            </a:pPr>
            <a:r>
              <a:rPr lang="da-DK" sz="3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Spilleplade, Værdiplade, </a:t>
            </a:r>
            <a:r>
              <a:rPr lang="da-DK" sz="32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Personabøger</a:t>
            </a:r>
            <a:r>
              <a:rPr lang="da-DK" sz="3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a-DK" sz="32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Actionkort</a:t>
            </a:r>
            <a:r>
              <a:rPr lang="da-DK" sz="3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Eventkort, </a:t>
            </a:r>
            <a:r>
              <a:rPr lang="da-DK" sz="32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Personakort</a:t>
            </a:r>
            <a:r>
              <a:rPr lang="da-DK" sz="3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Brikker</a:t>
            </a:r>
          </a:p>
          <a:p>
            <a:endParaRPr lang="da-DK" sz="3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a-DK" sz="3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skal bruge </a:t>
            </a:r>
            <a:r>
              <a:rPr lang="da-DK" sz="3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a-DK" sz="3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3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Spilmanualen under </a:t>
            </a:r>
            <a:br>
              <a:rPr lang="da-DK" sz="3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3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hele spillet.</a:t>
            </a:r>
            <a:endParaRPr lang="da-DK" sz="3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Billede 4" descr="Skærmkli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337" y="770788"/>
            <a:ext cx="3933185" cy="392825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Billede 5" descr="Skærmklip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2641">
            <a:off x="9877767" y="3091988"/>
            <a:ext cx="2056975" cy="204167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Billede 6" descr="Skærmklip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855" y="1705934"/>
            <a:ext cx="1314547" cy="185910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Billede 9" descr="Skærmklip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571" y="1523235"/>
            <a:ext cx="1292162" cy="180096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Billede 10" descr="Skærmklip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3840">
            <a:off x="8497257" y="3915673"/>
            <a:ext cx="2262624" cy="228324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Billede 11" descr="Skærmklip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596" y="4631888"/>
            <a:ext cx="3307290" cy="174019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3" name="Tekstfelt 12"/>
          <p:cNvSpPr txBox="1"/>
          <p:nvPr/>
        </p:nvSpPr>
        <p:spPr>
          <a:xfrm rot="21262602">
            <a:off x="5400206" y="3604699"/>
            <a:ext cx="186834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1600" dirty="0" err="1" smtClean="0">
                <a:solidFill>
                  <a:schemeClr val="bg2"/>
                </a:solidFill>
              </a:rPr>
              <a:t>Actionkort</a:t>
            </a:r>
            <a:endParaRPr lang="da-DK" sz="1600" dirty="0" smtClean="0">
              <a:solidFill>
                <a:schemeClr val="bg2"/>
              </a:solidFill>
            </a:endParaRPr>
          </a:p>
        </p:txBody>
      </p:sp>
      <p:sp>
        <p:nvSpPr>
          <p:cNvPr id="14" name="Tekstfelt 13"/>
          <p:cNvSpPr txBox="1"/>
          <p:nvPr/>
        </p:nvSpPr>
        <p:spPr>
          <a:xfrm rot="21262602">
            <a:off x="7653060" y="6321530"/>
            <a:ext cx="186834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1600" dirty="0" smtClean="0">
                <a:solidFill>
                  <a:schemeClr val="bg2"/>
                </a:solidFill>
              </a:rPr>
              <a:t>Spilmanual</a:t>
            </a:r>
          </a:p>
        </p:txBody>
      </p:sp>
      <p:sp>
        <p:nvSpPr>
          <p:cNvPr id="15" name="Tekstfelt 14"/>
          <p:cNvSpPr txBox="1"/>
          <p:nvPr/>
        </p:nvSpPr>
        <p:spPr>
          <a:xfrm rot="21262602">
            <a:off x="7428391" y="388392"/>
            <a:ext cx="186834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1600" dirty="0" smtClean="0">
                <a:solidFill>
                  <a:schemeClr val="bg2"/>
                </a:solidFill>
              </a:rPr>
              <a:t>Spilleplade</a:t>
            </a:r>
          </a:p>
        </p:txBody>
      </p:sp>
      <p:sp>
        <p:nvSpPr>
          <p:cNvPr id="16" name="Tekstfelt 15"/>
          <p:cNvSpPr txBox="1"/>
          <p:nvPr/>
        </p:nvSpPr>
        <p:spPr>
          <a:xfrm rot="21262602">
            <a:off x="10312138" y="1147132"/>
            <a:ext cx="186834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1600" dirty="0" smtClean="0">
                <a:solidFill>
                  <a:schemeClr val="bg2"/>
                </a:solidFill>
              </a:rPr>
              <a:t>Eventkort</a:t>
            </a:r>
          </a:p>
        </p:txBody>
      </p:sp>
      <p:sp>
        <p:nvSpPr>
          <p:cNvPr id="17" name="Tekstfelt 16"/>
          <p:cNvSpPr txBox="1"/>
          <p:nvPr/>
        </p:nvSpPr>
        <p:spPr>
          <a:xfrm rot="671522">
            <a:off x="11029397" y="5417841"/>
            <a:ext cx="186834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1600" dirty="0" err="1" smtClean="0">
                <a:solidFill>
                  <a:schemeClr val="bg2"/>
                </a:solidFill>
              </a:rPr>
              <a:t>Personabog</a:t>
            </a:r>
            <a:endParaRPr lang="da-DK" sz="1600" dirty="0" smtClean="0">
              <a:solidFill>
                <a:schemeClr val="bg2"/>
              </a:solidFill>
            </a:endParaRPr>
          </a:p>
        </p:txBody>
      </p:sp>
      <p:sp>
        <p:nvSpPr>
          <p:cNvPr id="18" name="Tekstfelt 17"/>
          <p:cNvSpPr txBox="1"/>
          <p:nvPr/>
        </p:nvSpPr>
        <p:spPr>
          <a:xfrm>
            <a:off x="9755571" y="6344125"/>
            <a:ext cx="186834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1600" dirty="0" smtClean="0">
                <a:solidFill>
                  <a:schemeClr val="bg2"/>
                </a:solidFill>
              </a:rPr>
              <a:t>Værdiplade</a:t>
            </a:r>
          </a:p>
        </p:txBody>
      </p:sp>
    </p:spTree>
    <p:extLst>
      <p:ext uri="{BB962C8B-B14F-4D97-AF65-F5344CB8AC3E}">
        <p14:creationId xmlns:p14="http://schemas.microsoft.com/office/powerpoint/2010/main" val="170265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3" y="790640"/>
            <a:ext cx="9674958" cy="1404000"/>
          </a:xfrm>
        </p:spPr>
        <p:txBody>
          <a:bodyPr anchor="t"/>
          <a:lstStyle/>
          <a:p>
            <a:r>
              <a:rPr lang="da-DK" sz="48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da-DK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vor lang tid </a:t>
            </a:r>
            <a:br>
              <a:rPr lang="da-DK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spiller vi?</a:t>
            </a:r>
            <a:endParaRPr lang="da-DK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2C516-FF0E-DB42-8D30-4FA2188CC45A}" type="slidenum">
              <a:rPr lang="da-DK" smtClean="0"/>
              <a:pPr/>
              <a:t>8</a:t>
            </a:fld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>
          <a:xfrm>
            <a:off x="883250" y="2636436"/>
            <a:ext cx="10832500" cy="3996000"/>
          </a:xfrm>
        </p:spPr>
        <p:txBody>
          <a:bodyPr/>
          <a:lstStyle/>
          <a:p>
            <a:r>
              <a:rPr lang="da-DK" sz="3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har 15 minutter til hver runde</a:t>
            </a:r>
          </a:p>
          <a:p>
            <a:endParaRPr lang="da-DK" sz="3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3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spiller i 90 minutter </a:t>
            </a:r>
          </a:p>
          <a:p>
            <a:endParaRPr lang="da-DK" sz="32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3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Når den første i klassen når til at optage et realkreditlån, så pauser vi spillet og gennemgår, hvordan et lån optages.</a:t>
            </a:r>
            <a:endParaRPr lang="da-DK" sz="3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96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7568" y="-244270"/>
            <a:ext cx="9674958" cy="1404000"/>
          </a:xfrm>
        </p:spPr>
        <p:txBody>
          <a:bodyPr/>
          <a:lstStyle/>
          <a:p>
            <a:r>
              <a:rPr lang="da-DK" dirty="0" smtClean="0"/>
              <a:t>Køb af bolig: Optagelse af realkreditlån</a:t>
            </a:r>
            <a:endParaRPr lang="da-DK" dirty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2C516-FF0E-DB42-8D30-4FA2188CC45A}" type="slidenum">
              <a:rPr lang="da-DK" smtClean="0"/>
              <a:pPr/>
              <a:t>9</a:t>
            </a:fld>
            <a:endParaRPr lang="da-DK" dirty="0"/>
          </a:p>
        </p:txBody>
      </p:sp>
      <p:pic>
        <p:nvPicPr>
          <p:cNvPr id="6" name="Billede 5" descr="Skærmkli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491" y="1739330"/>
            <a:ext cx="4991930" cy="4998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ladsholder til indhold 4" descr="Skærmklip"/>
          <p:cNvPicPr>
            <a:picLocks noGrp="1" noChangeAspect="1"/>
          </p:cNvPicPr>
          <p:nvPr>
            <p:ph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641" y="1846942"/>
            <a:ext cx="1578695" cy="22279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Billede 6" descr="Skærmklip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996" y="1846942"/>
            <a:ext cx="1577275" cy="22279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kstfelt 8"/>
          <p:cNvSpPr txBox="1"/>
          <p:nvPr/>
        </p:nvSpPr>
        <p:spPr>
          <a:xfrm>
            <a:off x="3820884" y="4527360"/>
            <a:ext cx="1914897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1000" dirty="0" smtClean="0">
                <a:solidFill>
                  <a:schemeClr val="bg2"/>
                </a:solidFill>
              </a:rPr>
              <a:t>Indtægt = 6</a:t>
            </a:r>
          </a:p>
          <a:p>
            <a:pPr algn="l"/>
            <a:r>
              <a:rPr lang="da-DK" sz="1000" dirty="0" smtClean="0">
                <a:solidFill>
                  <a:schemeClr val="bg2"/>
                </a:solidFill>
              </a:rPr>
              <a:t>Opsparing = 8</a:t>
            </a:r>
          </a:p>
          <a:p>
            <a:pPr algn="l"/>
            <a:r>
              <a:rPr lang="da-DK" sz="1000" dirty="0" smtClean="0">
                <a:solidFill>
                  <a:schemeClr val="bg2"/>
                </a:solidFill>
              </a:rPr>
              <a:t>Købspris = 22</a:t>
            </a:r>
          </a:p>
          <a:p>
            <a:pPr algn="l"/>
            <a:r>
              <a:rPr lang="da-DK" sz="1000" dirty="0" smtClean="0">
                <a:solidFill>
                  <a:schemeClr val="bg2"/>
                </a:solidFill>
              </a:rPr>
              <a:t>Egenbetaling =14</a:t>
            </a:r>
          </a:p>
          <a:p>
            <a:pPr algn="l"/>
            <a:r>
              <a:rPr lang="da-DK" sz="1000" dirty="0" smtClean="0">
                <a:solidFill>
                  <a:schemeClr val="bg2"/>
                </a:solidFill>
              </a:rPr>
              <a:t>Lånebeløb = 8</a:t>
            </a:r>
          </a:p>
        </p:txBody>
      </p:sp>
      <p:sp>
        <p:nvSpPr>
          <p:cNvPr id="11" name="Tekstfelt 10"/>
          <p:cNvSpPr txBox="1"/>
          <p:nvPr/>
        </p:nvSpPr>
        <p:spPr>
          <a:xfrm>
            <a:off x="3820885" y="5769431"/>
            <a:ext cx="288471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1200" dirty="0" smtClean="0">
                <a:solidFill>
                  <a:schemeClr val="bg2"/>
                </a:solidFill>
              </a:rPr>
              <a:t>Opsparing start = 10</a:t>
            </a:r>
          </a:p>
          <a:p>
            <a:pPr algn="l"/>
            <a:r>
              <a:rPr lang="da-DK" sz="1200" dirty="0" smtClean="0">
                <a:solidFill>
                  <a:schemeClr val="bg2"/>
                </a:solidFill>
              </a:rPr>
              <a:t>Brug af opsparing til hus = -8</a:t>
            </a:r>
          </a:p>
          <a:p>
            <a:pPr algn="l"/>
            <a:r>
              <a:rPr lang="da-DK" sz="1200" dirty="0" smtClean="0">
                <a:solidFill>
                  <a:schemeClr val="bg2"/>
                </a:solidFill>
              </a:rPr>
              <a:t>Resterende opsparing = 2</a:t>
            </a:r>
          </a:p>
        </p:txBody>
      </p:sp>
      <p:sp>
        <p:nvSpPr>
          <p:cNvPr id="12" name="Ellipse 11"/>
          <p:cNvSpPr/>
          <p:nvPr/>
        </p:nvSpPr>
        <p:spPr>
          <a:xfrm>
            <a:off x="5029200" y="1846942"/>
            <a:ext cx="330201" cy="330201"/>
          </a:xfrm>
          <a:prstGeom prst="ellipse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200" dirty="0" err="1" smtClean="0"/>
          </a:p>
        </p:txBody>
      </p:sp>
      <p:sp>
        <p:nvSpPr>
          <p:cNvPr id="13" name="Ellipse 12"/>
          <p:cNvSpPr/>
          <p:nvPr/>
        </p:nvSpPr>
        <p:spPr>
          <a:xfrm>
            <a:off x="4575627" y="2405743"/>
            <a:ext cx="330201" cy="330201"/>
          </a:xfrm>
          <a:prstGeom prst="ellipse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200" dirty="0" err="1" smtClean="0"/>
          </a:p>
        </p:txBody>
      </p:sp>
      <p:sp>
        <p:nvSpPr>
          <p:cNvPr id="14" name="Ellipse 13"/>
          <p:cNvSpPr/>
          <p:nvPr/>
        </p:nvSpPr>
        <p:spPr>
          <a:xfrm>
            <a:off x="4410526" y="3262902"/>
            <a:ext cx="330201" cy="330201"/>
          </a:xfrm>
          <a:prstGeom prst="ellipse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200" dirty="0" err="1" smtClean="0"/>
          </a:p>
        </p:txBody>
      </p:sp>
      <p:sp>
        <p:nvSpPr>
          <p:cNvPr id="15" name="Ellipse 14"/>
          <p:cNvSpPr/>
          <p:nvPr/>
        </p:nvSpPr>
        <p:spPr>
          <a:xfrm>
            <a:off x="7553227" y="2238253"/>
            <a:ext cx="330201" cy="330201"/>
          </a:xfrm>
          <a:prstGeom prst="ellipse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200" dirty="0" err="1" smtClean="0"/>
          </a:p>
        </p:txBody>
      </p:sp>
    </p:spTree>
    <p:extLst>
      <p:ext uri="{BB962C8B-B14F-4D97-AF65-F5344CB8AC3E}">
        <p14:creationId xmlns:p14="http://schemas.microsoft.com/office/powerpoint/2010/main" val="187362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Forenet Kredit">
  <a:themeElements>
    <a:clrScheme name="Forenet Kredit">
      <a:dk1>
        <a:srgbClr val="500778"/>
      </a:dk1>
      <a:lt1>
        <a:srgbClr val="FFFFFF"/>
      </a:lt1>
      <a:dk2>
        <a:srgbClr val="B1E4E3"/>
      </a:dk2>
      <a:lt2>
        <a:srgbClr val="333333"/>
      </a:lt2>
      <a:accent1>
        <a:srgbClr val="500778"/>
      </a:accent1>
      <a:accent2>
        <a:srgbClr val="9D85B9"/>
      </a:accent2>
      <a:accent3>
        <a:srgbClr val="CEC2DE"/>
      </a:accent3>
      <a:accent4>
        <a:srgbClr val="B1E4E3"/>
      </a:accent4>
      <a:accent5>
        <a:srgbClr val="EBF4F1"/>
      </a:accent5>
      <a:accent6>
        <a:srgbClr val="8E9FBC"/>
      </a:accent6>
      <a:hlink>
        <a:srgbClr val="500778"/>
      </a:hlink>
      <a:folHlink>
        <a:srgbClr val="500778"/>
      </a:folHlink>
    </a:clrScheme>
    <a:fontScheme name="Forenet Kred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2200" dirty="0" err="1" smtClean="0">
            <a:solidFill>
              <a:srgbClr val="808285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orenet_Kredit_template [Skrivebeskyttet]" id="{F06496F7-8462-40B1-B45D-1A11E4D0B534}" vid="{4C21DF6C-F779-4804-AB85-A0DA78AB410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TemplafyTemplateConfiguration><![CDATA[{"elementsMetadata":[{"type":"shape","id":"7e93bef5-8221-4d32-8b01-d13c1f063d2e","elementConfiguration":{"binding":"Form.PresentationTitle","disableUpdates":false,"type":"text"}},{"type":"shape","id":"08796756-b6b4-4dbe-ae34-f586d238896b","elementConfiguration":{"binding":"Form.PresentationTitle","disableUpdates":false,"type":"text"}}],"transformationConfigurations":[],"templateName":"Forenet Kredit Template","templateDescription":"","enableDocumentContentUpdater":true,"version":"1.2"}]]></TemplafyTemplateConfiguration>
</file>

<file path=customXml/item2.xml><?xml version="1.0" encoding="utf-8"?>
<TemplafySlideTemplateConfiguration><![CDATA[{"documentContentValidatorConfiguration":{"enableDocumentContentValidator":false,"documentContentValidatorVersion":0},"elementsMetadata":[],"slideId":"636770985591148759","enableDocumentContentUpdater":true,"version":"1.2"}]]></TemplafySlideTemplateConfiguration>
</file>

<file path=customXml/item3.xml><?xml version="1.0" encoding="utf-8"?>
<TemplafySlideFormConfiguration><![CDATA[{"formFields":[],"formDataEntries":[]}]]></TemplafySlideFormConfiguration>
</file>

<file path=customXml/item4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3F1167B0-11B3-4B1C-9964-F9A4A183010D}">
  <ds:schemaRefs/>
</ds:datastoreItem>
</file>

<file path=customXml/itemProps2.xml><?xml version="1.0" encoding="utf-8"?>
<ds:datastoreItem xmlns:ds="http://schemas.openxmlformats.org/officeDocument/2006/customXml" ds:itemID="{363BBBFA-3A02-4950-B490-FBB5EB921D32}">
  <ds:schemaRefs/>
</ds:datastoreItem>
</file>

<file path=customXml/itemProps3.xml><?xml version="1.0" encoding="utf-8"?>
<ds:datastoreItem xmlns:ds="http://schemas.openxmlformats.org/officeDocument/2006/customXml" ds:itemID="{C7E782B9-258B-4B64-BD42-9C70C6713479}">
  <ds:schemaRefs/>
</ds:datastoreItem>
</file>

<file path=customXml/itemProps4.xml><?xml version="1.0" encoding="utf-8"?>
<ds:datastoreItem xmlns:ds="http://schemas.openxmlformats.org/officeDocument/2006/customXml" ds:itemID="{B42EF38C-A1D5-40B2-9FCC-A3BC561E2514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Forenet_Kredit_template</Template>
  <TotalTime>7730</TotalTime>
  <Words>523</Words>
  <Application>Microsoft Office PowerPoint</Application>
  <PresentationFormat>Widescreen</PresentationFormat>
  <Paragraphs>79</Paragraphs>
  <Slides>13</Slides>
  <Notes>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16" baseType="lpstr">
      <vt:lpstr>Arial</vt:lpstr>
      <vt:lpstr>Calibri</vt:lpstr>
      <vt:lpstr>Forenet Kredit</vt:lpstr>
      <vt:lpstr>PowerPoint-præsentation</vt:lpstr>
      <vt:lpstr>Film om spillet</vt:lpstr>
      <vt:lpstr>Hvad er dansk  realkredit?</vt:lpstr>
      <vt:lpstr>Realkredittens  unikke egenskaber</vt:lpstr>
      <vt:lpstr>Spillet om dansk realkredit: Vejen Hjem</vt:lpstr>
      <vt:lpstr>Før vi går i gang:  Inddel jer i grupper</vt:lpstr>
      <vt:lpstr>Spillets indhold</vt:lpstr>
      <vt:lpstr>Hvor lang tid  spiller vi?</vt:lpstr>
      <vt:lpstr>Køb af bolig: Optagelse af realkreditlån</vt:lpstr>
      <vt:lpstr>Ekstra materiale om dansk realkredit i et internationalt perspektiv </vt:lpstr>
      <vt:lpstr>Dansk realkredit i et  internationalt perspektiv</vt:lpstr>
      <vt:lpstr>Realkredit er billigt </vt:lpstr>
      <vt:lpstr>Boligejerne kan komme ud</vt:lpstr>
    </vt:vector>
  </TitlesOfParts>
  <Company>Nykredit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Forenet Kredit er foreningen bag Nykredit og Totalkredit</dc:title>
  <dc:creator>Forenet Kredit</dc:creator>
  <cp:lastModifiedBy>Laura Havlit</cp:lastModifiedBy>
  <cp:revision>77</cp:revision>
  <dcterms:created xsi:type="dcterms:W3CDTF">2018-03-14T10:16:04Z</dcterms:created>
  <dcterms:modified xsi:type="dcterms:W3CDTF">2020-10-22T08:26:26Z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randDefinition">
    <vt:lpwstr>Forenet Kredit</vt:lpwstr>
  </property>
  <property fmtid="{D5CDD505-2E9C-101B-9397-08002B2CF9AE}" pid="3" name="TemplafyTenantId">
    <vt:lpwstr>nykredit</vt:lpwstr>
  </property>
  <property fmtid="{D5CDD505-2E9C-101B-9397-08002B2CF9AE}" pid="4" name="TemplafyTemplateId">
    <vt:lpwstr>636770985583752942</vt:lpwstr>
  </property>
  <property fmtid="{D5CDD505-2E9C-101B-9397-08002B2CF9AE}" pid="5" name="TemplafyUserProfileId">
    <vt:lpwstr>636846159226596866</vt:lpwstr>
  </property>
  <property fmtid="{D5CDD505-2E9C-101B-9397-08002B2CF9AE}" pid="6" name="TemplafyLanguageCode">
    <vt:lpwstr>da-DK</vt:lpwstr>
  </property>
</Properties>
</file>